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Average-regular.fntdata"/><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font" Target="fonts/Oswald-bold.fntdata"/><Relationship Id="rId12" Type="http://schemas.openxmlformats.org/officeDocument/2006/relationships/slide" Target="slides/slide7.xml"/><Relationship Id="rId23"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4.jpg>
</file>

<file path=ppt/media/image15.jpg>
</file>

<file path=ppt/media/image16.png>
</file>

<file path=ppt/media/image17.png>
</file>

<file path=ppt/media/image19.png>
</file>

<file path=ppt/media/image2.png>
</file>

<file path=ppt/media/image20.png>
</file>

<file path=ppt/media/image21.png>
</file>

<file path=ppt/media/image22.png>
</file>

<file path=ppt/media/image23.jpg>
</file>

<file path=ppt/media/image24.png>
</file>

<file path=ppt/media/image25.jpg>
</file>

<file path=ppt/media/image26.png>
</file>

<file path=ppt/media/image27.jpg>
</file>

<file path=ppt/media/image28.png>
</file>

<file path=ppt/media/image29.png>
</file>

<file path=ppt/media/image3.png>
</file>

<file path=ppt/media/image30.jp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72c72384b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72c72384b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72c72384b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72c72384b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6f980f91_0_4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6f980f9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72a2edb24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72a2edb24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72a2edb24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72a2edb24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e276ca108d_23_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e276ca108d_2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6f980f91_0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6f980f9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c6f980f9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980f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c6f980f91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c6f980f9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e276ca108d_16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e276ca108d_16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c6f980f91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c6f980f9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e14b059b3f_5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e14b059b3f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e14b059b3f_5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e14b059b3f_5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e14b059b3f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e14b059b3f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72c72384b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72c72384b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rgbClr val="66666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1" Type="http://schemas.openxmlformats.org/officeDocument/2006/relationships/image" Target="../media/image19.png"/><Relationship Id="rId10" Type="http://schemas.openxmlformats.org/officeDocument/2006/relationships/image" Target="../media/image28.png"/><Relationship Id="rId13" Type="http://schemas.openxmlformats.org/officeDocument/2006/relationships/image" Target="../media/image29.png"/><Relationship Id="rId12" Type="http://schemas.openxmlformats.org/officeDocument/2006/relationships/image" Target="../media/image24.png"/><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7.jpg"/><Relationship Id="rId4" Type="http://schemas.openxmlformats.org/officeDocument/2006/relationships/image" Target="../media/image14.jpg"/><Relationship Id="rId9" Type="http://schemas.openxmlformats.org/officeDocument/2006/relationships/image" Target="../media/image23.jpg"/><Relationship Id="rId5" Type="http://schemas.openxmlformats.org/officeDocument/2006/relationships/image" Target="../media/image15.jpg"/><Relationship Id="rId6" Type="http://schemas.openxmlformats.org/officeDocument/2006/relationships/image" Target="../media/image11.png"/><Relationship Id="rId7" Type="http://schemas.openxmlformats.org/officeDocument/2006/relationships/image" Target="../media/image25.jpg"/><Relationship Id="rId8" Type="http://schemas.openxmlformats.org/officeDocument/2006/relationships/image" Target="../media/image3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6.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5336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Film Industry Profitability Analysis</a:t>
            </a:r>
            <a:endParaRPr/>
          </a:p>
        </p:txBody>
      </p:sp>
      <p:sp>
        <p:nvSpPr>
          <p:cNvPr id="60" name="Google Shape;60;p13"/>
          <p:cNvSpPr txBox="1"/>
          <p:nvPr>
            <p:ph idx="1" type="subTitle"/>
          </p:nvPr>
        </p:nvSpPr>
        <p:spPr>
          <a:xfrm>
            <a:off x="671250" y="3174874"/>
            <a:ext cx="7801500" cy="143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Presented: June 3, 2024</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By: Tasha Peeples, Sara Simons, Deiva Ganabathy, Jonathan Yang, and Samuel DeWitt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2"/>
          <p:cNvPicPr preferRelativeResize="0"/>
          <p:nvPr/>
        </p:nvPicPr>
        <p:blipFill rotWithShape="1">
          <a:blip r:embed="rId3">
            <a:alphaModFix/>
          </a:blip>
          <a:srcRect b="2954" l="13158" r="19777" t="5294"/>
          <a:stretch/>
        </p:blipFill>
        <p:spPr>
          <a:xfrm>
            <a:off x="292185" y="759375"/>
            <a:ext cx="4513114" cy="4118726"/>
          </a:xfrm>
          <a:prstGeom prst="rect">
            <a:avLst/>
          </a:prstGeom>
          <a:noFill/>
          <a:ln>
            <a:noFill/>
          </a:ln>
        </p:spPr>
      </p:pic>
      <p:sp>
        <p:nvSpPr>
          <p:cNvPr id="128" name="Google Shape;128;p22"/>
          <p:cNvSpPr txBox="1"/>
          <p:nvPr>
            <p:ph idx="4294967295" type="title"/>
          </p:nvPr>
        </p:nvSpPr>
        <p:spPr>
          <a:xfrm>
            <a:off x="135550" y="92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Analysis and Visualization</a:t>
            </a:r>
            <a:endParaRPr/>
          </a:p>
        </p:txBody>
      </p:sp>
      <p:sp>
        <p:nvSpPr>
          <p:cNvPr id="129" name="Google Shape;129;p22"/>
          <p:cNvSpPr txBox="1"/>
          <p:nvPr/>
        </p:nvSpPr>
        <p:spPr>
          <a:xfrm>
            <a:off x="4946225" y="826725"/>
            <a:ext cx="3910500" cy="394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Compared the successful ranking to the movie goers scoring.</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The </a:t>
            </a:r>
            <a:r>
              <a:rPr lang="en" sz="1800">
                <a:solidFill>
                  <a:schemeClr val="accent3"/>
                </a:solidFill>
                <a:latin typeface="Average"/>
                <a:ea typeface="Average"/>
                <a:cs typeface="Average"/>
                <a:sym typeface="Average"/>
              </a:rPr>
              <a:t>comparison</a:t>
            </a:r>
            <a:r>
              <a:rPr lang="en" sz="1800">
                <a:solidFill>
                  <a:schemeClr val="accent3"/>
                </a:solidFill>
                <a:latin typeface="Average"/>
                <a:ea typeface="Average"/>
                <a:cs typeface="Average"/>
                <a:sym typeface="Average"/>
              </a:rPr>
              <a:t> was a stark observation as the data shows there isn’t a direct </a:t>
            </a:r>
            <a:r>
              <a:rPr lang="en" sz="1800">
                <a:solidFill>
                  <a:schemeClr val="accent3"/>
                </a:solidFill>
                <a:latin typeface="Average"/>
                <a:ea typeface="Average"/>
                <a:cs typeface="Average"/>
                <a:sym typeface="Average"/>
              </a:rPr>
              <a:t>correlation</a:t>
            </a:r>
            <a:r>
              <a:rPr lang="en" sz="1800">
                <a:solidFill>
                  <a:schemeClr val="accent3"/>
                </a:solidFill>
                <a:latin typeface="Average"/>
                <a:ea typeface="Average"/>
                <a:cs typeface="Average"/>
                <a:sym typeface="Average"/>
              </a:rPr>
              <a:t> between the two.</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idx="4294967295" type="title"/>
          </p:nvPr>
        </p:nvSpPr>
        <p:spPr>
          <a:xfrm>
            <a:off x="135550" y="92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Analysis and Visualization</a:t>
            </a:r>
            <a:endParaRPr/>
          </a:p>
        </p:txBody>
      </p:sp>
      <p:pic>
        <p:nvPicPr>
          <p:cNvPr id="135" name="Google Shape;135;p23"/>
          <p:cNvPicPr preferRelativeResize="0"/>
          <p:nvPr/>
        </p:nvPicPr>
        <p:blipFill>
          <a:blip r:embed="rId3">
            <a:alphaModFix/>
          </a:blip>
          <a:stretch>
            <a:fillRect/>
          </a:stretch>
        </p:blipFill>
        <p:spPr>
          <a:xfrm>
            <a:off x="152400" y="817825"/>
            <a:ext cx="6238226" cy="3937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idx="4294967295"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Analysis and Visualization</a:t>
            </a:r>
            <a:endParaRPr/>
          </a:p>
        </p:txBody>
      </p:sp>
      <p:sp>
        <p:nvSpPr>
          <p:cNvPr id="141" name="Google Shape;141;p24"/>
          <p:cNvSpPr txBox="1"/>
          <p:nvPr>
            <p:ph idx="4294967295" type="body"/>
          </p:nvPr>
        </p:nvSpPr>
        <p:spPr>
          <a:xfrm>
            <a:off x="311700" y="1152475"/>
            <a:ext cx="82344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The United States has the greatest financial influence on successful movies, and of those, the most popular genre being Action movies. This play a great role in the success and popularity of these types of movies.</a:t>
            </a:r>
            <a:endParaRPr sz="1600"/>
          </a:p>
          <a:p>
            <a:pPr indent="0" lvl="0" marL="457200" rtl="0" algn="l">
              <a:spcBef>
                <a:spcPts val="1600"/>
              </a:spcBef>
              <a:spcAft>
                <a:spcPts val="0"/>
              </a:spcAft>
              <a:buNone/>
            </a:pPr>
            <a:r>
              <a:t/>
            </a:r>
            <a:endParaRPr sz="1600"/>
          </a:p>
          <a:p>
            <a:pPr indent="-330200" lvl="0" marL="457200" rtl="0" algn="l">
              <a:spcBef>
                <a:spcPts val="1600"/>
              </a:spcBef>
              <a:spcAft>
                <a:spcPts val="0"/>
              </a:spcAft>
              <a:buSzPts val="1600"/>
              <a:buChar char="-"/>
            </a:pPr>
            <a:r>
              <a:rPr lang="en" sz="1600"/>
              <a:t>Disney topped the average gross figures by a wide margin, especially in the PG-13 film bracket. We theorize that this is due to Disney having a rather limited history of producing films rated in the PG-13 bracket, but the Pirates of the Caribbean series strongly buffs their earnings there.</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idx="4294967295" type="title"/>
          </p:nvPr>
        </p:nvSpPr>
        <p:spPr>
          <a:xfrm>
            <a:off x="218800" y="333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Analysis and Visualization</a:t>
            </a:r>
            <a:endParaRPr/>
          </a:p>
        </p:txBody>
      </p:sp>
      <p:pic>
        <p:nvPicPr>
          <p:cNvPr id="147" name="Google Shape;147;p25"/>
          <p:cNvPicPr preferRelativeResize="0"/>
          <p:nvPr/>
        </p:nvPicPr>
        <p:blipFill rotWithShape="1">
          <a:blip r:embed="rId3">
            <a:alphaModFix/>
          </a:blip>
          <a:srcRect b="7114" l="14133" r="39649" t="48803"/>
          <a:stretch/>
        </p:blipFill>
        <p:spPr>
          <a:xfrm>
            <a:off x="4764200" y="1759750"/>
            <a:ext cx="4298593" cy="2562624"/>
          </a:xfrm>
          <a:prstGeom prst="rect">
            <a:avLst/>
          </a:prstGeom>
          <a:noFill/>
          <a:ln>
            <a:noFill/>
          </a:ln>
        </p:spPr>
      </p:pic>
      <p:pic>
        <p:nvPicPr>
          <p:cNvPr id="148" name="Google Shape;148;p25"/>
          <p:cNvPicPr preferRelativeResize="0"/>
          <p:nvPr/>
        </p:nvPicPr>
        <p:blipFill rotWithShape="1">
          <a:blip r:embed="rId3">
            <a:alphaModFix/>
          </a:blip>
          <a:srcRect b="50211" l="15242" r="39793" t="44872"/>
          <a:stretch/>
        </p:blipFill>
        <p:spPr>
          <a:xfrm>
            <a:off x="1703775" y="4421925"/>
            <a:ext cx="5550648" cy="379299"/>
          </a:xfrm>
          <a:prstGeom prst="rect">
            <a:avLst/>
          </a:prstGeom>
          <a:noFill/>
          <a:ln>
            <a:noFill/>
          </a:ln>
        </p:spPr>
      </p:pic>
      <p:pic>
        <p:nvPicPr>
          <p:cNvPr id="149" name="Google Shape;149;p25"/>
          <p:cNvPicPr preferRelativeResize="0"/>
          <p:nvPr/>
        </p:nvPicPr>
        <p:blipFill rotWithShape="1">
          <a:blip r:embed="rId4">
            <a:alphaModFix/>
          </a:blip>
          <a:srcRect b="83633" l="19955" r="20527" t="8111"/>
          <a:stretch/>
        </p:blipFill>
        <p:spPr>
          <a:xfrm>
            <a:off x="604625" y="966475"/>
            <a:ext cx="7896950" cy="684550"/>
          </a:xfrm>
          <a:prstGeom prst="rect">
            <a:avLst/>
          </a:prstGeom>
          <a:noFill/>
          <a:ln>
            <a:noFill/>
          </a:ln>
        </p:spPr>
      </p:pic>
      <p:sp>
        <p:nvSpPr>
          <p:cNvPr id="150" name="Google Shape;150;p25"/>
          <p:cNvSpPr txBox="1"/>
          <p:nvPr/>
        </p:nvSpPr>
        <p:spPr>
          <a:xfrm>
            <a:off x="604650" y="966475"/>
            <a:ext cx="7896900" cy="684600"/>
          </a:xfrm>
          <a:prstGeom prst="rect">
            <a:avLst/>
          </a:prstGeom>
          <a:solidFill>
            <a:schemeClr val="accent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Average"/>
                <a:ea typeface="Average"/>
                <a:cs typeface="Average"/>
                <a:sym typeface="Average"/>
              </a:rPr>
              <a:t>Over past 40 years, the most popular </a:t>
            </a:r>
            <a:r>
              <a:rPr lang="en" sz="1100">
                <a:solidFill>
                  <a:schemeClr val="lt1"/>
                </a:solidFill>
                <a:latin typeface="Average"/>
                <a:ea typeface="Average"/>
                <a:cs typeface="Average"/>
                <a:sym typeface="Average"/>
              </a:rPr>
              <a:t>successful</a:t>
            </a:r>
            <a:r>
              <a:rPr lang="en" sz="1100">
                <a:solidFill>
                  <a:schemeClr val="lt1"/>
                </a:solidFill>
                <a:latin typeface="Average"/>
                <a:ea typeface="Average"/>
                <a:cs typeface="Average"/>
                <a:sym typeface="Average"/>
              </a:rPr>
              <a:t> movies, according to consumer votes, have been dominantly action movies. These movies include The Dark Knight and Inception, and many other top movies being action movies. We </a:t>
            </a:r>
            <a:r>
              <a:rPr lang="en" sz="1100">
                <a:solidFill>
                  <a:schemeClr val="lt1"/>
                </a:solidFill>
                <a:latin typeface="Average"/>
                <a:ea typeface="Average"/>
                <a:cs typeface="Average"/>
                <a:sym typeface="Average"/>
              </a:rPr>
              <a:t>found this genre to also be </a:t>
            </a:r>
            <a:r>
              <a:rPr lang="en" sz="1100">
                <a:solidFill>
                  <a:schemeClr val="lt1"/>
                </a:solidFill>
                <a:latin typeface="Average"/>
                <a:ea typeface="Average"/>
                <a:cs typeface="Average"/>
                <a:sym typeface="Average"/>
              </a:rPr>
              <a:t>the greatest budget movies (356M). This data goes to show how the budget and genre plays in to the </a:t>
            </a:r>
            <a:r>
              <a:rPr lang="en" sz="1100">
                <a:solidFill>
                  <a:schemeClr val="lt1"/>
                </a:solidFill>
                <a:latin typeface="Average"/>
                <a:ea typeface="Average"/>
                <a:cs typeface="Average"/>
                <a:sym typeface="Average"/>
              </a:rPr>
              <a:t>statistics</a:t>
            </a:r>
            <a:r>
              <a:rPr lang="en" sz="1100">
                <a:solidFill>
                  <a:schemeClr val="lt1"/>
                </a:solidFill>
                <a:latin typeface="Average"/>
                <a:ea typeface="Average"/>
                <a:cs typeface="Average"/>
                <a:sym typeface="Average"/>
              </a:rPr>
              <a:t> of a </a:t>
            </a:r>
            <a:r>
              <a:rPr lang="en" sz="1100">
                <a:solidFill>
                  <a:schemeClr val="lt1"/>
                </a:solidFill>
                <a:latin typeface="Average"/>
                <a:ea typeface="Average"/>
                <a:cs typeface="Average"/>
                <a:sym typeface="Average"/>
              </a:rPr>
              <a:t>successful</a:t>
            </a:r>
            <a:r>
              <a:rPr lang="en" sz="1100">
                <a:solidFill>
                  <a:schemeClr val="lt1"/>
                </a:solidFill>
                <a:latin typeface="Average"/>
                <a:ea typeface="Average"/>
                <a:cs typeface="Average"/>
                <a:sym typeface="Average"/>
              </a:rPr>
              <a:t> movie. </a:t>
            </a:r>
            <a:endParaRPr sz="800">
              <a:solidFill>
                <a:schemeClr val="lt1"/>
              </a:solidFill>
              <a:latin typeface="Average"/>
              <a:ea typeface="Average"/>
              <a:cs typeface="Average"/>
              <a:sym typeface="Average"/>
            </a:endParaRPr>
          </a:p>
        </p:txBody>
      </p:sp>
      <p:pic>
        <p:nvPicPr>
          <p:cNvPr id="151" name="Google Shape;151;p25"/>
          <p:cNvPicPr preferRelativeResize="0"/>
          <p:nvPr/>
        </p:nvPicPr>
        <p:blipFill rotWithShape="1">
          <a:blip r:embed="rId5">
            <a:alphaModFix/>
          </a:blip>
          <a:srcRect b="37590" l="15148" r="40468" t="19962"/>
          <a:stretch/>
        </p:blipFill>
        <p:spPr>
          <a:xfrm>
            <a:off x="218800" y="1759750"/>
            <a:ext cx="4287278" cy="25626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idx="4294967295" type="title"/>
          </p:nvPr>
        </p:nvSpPr>
        <p:spPr>
          <a:xfrm>
            <a:off x="218800" y="333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Analysis and Visualization</a:t>
            </a:r>
            <a:endParaRPr/>
          </a:p>
        </p:txBody>
      </p:sp>
      <p:pic>
        <p:nvPicPr>
          <p:cNvPr id="157" name="Google Shape;157;p26"/>
          <p:cNvPicPr preferRelativeResize="0"/>
          <p:nvPr/>
        </p:nvPicPr>
        <p:blipFill rotWithShape="1">
          <a:blip r:embed="rId3">
            <a:alphaModFix/>
          </a:blip>
          <a:srcRect b="52343" l="14922" r="40824" t="3431"/>
          <a:stretch/>
        </p:blipFill>
        <p:spPr>
          <a:xfrm>
            <a:off x="295000" y="1725050"/>
            <a:ext cx="4129126" cy="2579002"/>
          </a:xfrm>
          <a:prstGeom prst="rect">
            <a:avLst/>
          </a:prstGeom>
          <a:noFill/>
          <a:ln>
            <a:noFill/>
          </a:ln>
        </p:spPr>
      </p:pic>
      <p:pic>
        <p:nvPicPr>
          <p:cNvPr id="158" name="Google Shape;158;p26"/>
          <p:cNvPicPr preferRelativeResize="0"/>
          <p:nvPr/>
        </p:nvPicPr>
        <p:blipFill rotWithShape="1">
          <a:blip r:embed="rId3">
            <a:alphaModFix/>
          </a:blip>
          <a:srcRect b="5429" l="16031" r="41205" t="55397"/>
          <a:stretch/>
        </p:blipFill>
        <p:spPr>
          <a:xfrm>
            <a:off x="4572000" y="1753000"/>
            <a:ext cx="4406651" cy="2523075"/>
          </a:xfrm>
          <a:prstGeom prst="rect">
            <a:avLst/>
          </a:prstGeom>
          <a:noFill/>
          <a:ln>
            <a:noFill/>
          </a:ln>
        </p:spPr>
      </p:pic>
      <p:pic>
        <p:nvPicPr>
          <p:cNvPr id="159" name="Google Shape;159;p26"/>
          <p:cNvPicPr preferRelativeResize="0"/>
          <p:nvPr/>
        </p:nvPicPr>
        <p:blipFill rotWithShape="1">
          <a:blip r:embed="rId4">
            <a:alphaModFix/>
          </a:blip>
          <a:srcRect b="86160" l="15497" r="14786" t="7421"/>
          <a:stretch/>
        </p:blipFill>
        <p:spPr>
          <a:xfrm>
            <a:off x="604625" y="1073100"/>
            <a:ext cx="8101325" cy="466074"/>
          </a:xfrm>
          <a:prstGeom prst="rect">
            <a:avLst/>
          </a:prstGeom>
          <a:noFill/>
          <a:ln>
            <a:noFill/>
          </a:ln>
        </p:spPr>
      </p:pic>
      <p:pic>
        <p:nvPicPr>
          <p:cNvPr id="160" name="Google Shape;160;p26"/>
          <p:cNvPicPr preferRelativeResize="0"/>
          <p:nvPr/>
        </p:nvPicPr>
        <p:blipFill rotWithShape="1">
          <a:blip r:embed="rId3">
            <a:alphaModFix/>
          </a:blip>
          <a:srcRect b="44105" l="15144" r="40022" t="48520"/>
          <a:stretch/>
        </p:blipFill>
        <p:spPr>
          <a:xfrm>
            <a:off x="2368675" y="4431373"/>
            <a:ext cx="4406651" cy="453027"/>
          </a:xfrm>
          <a:prstGeom prst="rect">
            <a:avLst/>
          </a:prstGeom>
          <a:noFill/>
          <a:ln>
            <a:noFill/>
          </a:ln>
        </p:spPr>
      </p:pic>
      <p:sp>
        <p:nvSpPr>
          <p:cNvPr id="161" name="Google Shape;161;p26"/>
          <p:cNvSpPr txBox="1"/>
          <p:nvPr/>
        </p:nvSpPr>
        <p:spPr>
          <a:xfrm>
            <a:off x="604625" y="973200"/>
            <a:ext cx="8101200" cy="651300"/>
          </a:xfrm>
          <a:prstGeom prst="rect">
            <a:avLst/>
          </a:prstGeom>
          <a:solidFill>
            <a:schemeClr val="accent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Average"/>
                <a:ea typeface="Average"/>
                <a:cs typeface="Average"/>
                <a:sym typeface="Average"/>
              </a:rPr>
              <a:t>According to our data from 1980 to 2020, the most </a:t>
            </a:r>
            <a:r>
              <a:rPr lang="en" sz="1100">
                <a:solidFill>
                  <a:schemeClr val="lt1"/>
                </a:solidFill>
                <a:latin typeface="Average"/>
                <a:ea typeface="Average"/>
                <a:cs typeface="Average"/>
                <a:sym typeface="Average"/>
              </a:rPr>
              <a:t>budgeted</a:t>
            </a:r>
            <a:r>
              <a:rPr lang="en" sz="1100">
                <a:solidFill>
                  <a:schemeClr val="lt1"/>
                </a:solidFill>
                <a:latin typeface="Average"/>
                <a:ea typeface="Average"/>
                <a:cs typeface="Average"/>
                <a:sym typeface="Average"/>
              </a:rPr>
              <a:t> for genre for all </a:t>
            </a:r>
            <a:r>
              <a:rPr lang="en" sz="1100">
                <a:solidFill>
                  <a:schemeClr val="lt1"/>
                </a:solidFill>
                <a:latin typeface="Average"/>
                <a:ea typeface="Average"/>
                <a:cs typeface="Average"/>
                <a:sym typeface="Average"/>
              </a:rPr>
              <a:t>successful</a:t>
            </a:r>
            <a:r>
              <a:rPr lang="en" sz="1100">
                <a:solidFill>
                  <a:schemeClr val="lt1"/>
                </a:solidFill>
                <a:latin typeface="Average"/>
                <a:ea typeface="Average"/>
                <a:cs typeface="Average"/>
                <a:sym typeface="Average"/>
              </a:rPr>
              <a:t> movies made have been </a:t>
            </a:r>
            <a:r>
              <a:rPr lang="en" sz="1100">
                <a:solidFill>
                  <a:schemeClr val="lt1"/>
                </a:solidFill>
                <a:latin typeface="Average"/>
                <a:ea typeface="Average"/>
                <a:cs typeface="Average"/>
                <a:sym typeface="Average"/>
              </a:rPr>
              <a:t>action</a:t>
            </a:r>
            <a:r>
              <a:rPr lang="en" sz="1100">
                <a:solidFill>
                  <a:schemeClr val="lt1"/>
                </a:solidFill>
                <a:latin typeface="Average"/>
                <a:ea typeface="Average"/>
                <a:cs typeface="Average"/>
                <a:sym typeface="Average"/>
              </a:rPr>
              <a:t>. With that, we also observe the country with the greatest amount of financial contribution to be the United States. We are able to conclude, the United States has the greatest financial </a:t>
            </a:r>
            <a:r>
              <a:rPr lang="en" sz="1100">
                <a:solidFill>
                  <a:schemeClr val="lt1"/>
                </a:solidFill>
                <a:latin typeface="Average"/>
                <a:ea typeface="Average"/>
                <a:cs typeface="Average"/>
                <a:sym typeface="Average"/>
              </a:rPr>
              <a:t>influence</a:t>
            </a:r>
            <a:r>
              <a:rPr lang="en" sz="1100">
                <a:solidFill>
                  <a:schemeClr val="lt1"/>
                </a:solidFill>
                <a:latin typeface="Average"/>
                <a:ea typeface="Average"/>
                <a:cs typeface="Average"/>
                <a:sym typeface="Average"/>
              </a:rPr>
              <a:t> on </a:t>
            </a:r>
            <a:r>
              <a:rPr lang="en" sz="1100">
                <a:solidFill>
                  <a:schemeClr val="lt1"/>
                </a:solidFill>
                <a:latin typeface="Average"/>
                <a:ea typeface="Average"/>
                <a:cs typeface="Average"/>
                <a:sym typeface="Average"/>
              </a:rPr>
              <a:t>successful</a:t>
            </a:r>
            <a:r>
              <a:rPr lang="en" sz="1100">
                <a:solidFill>
                  <a:schemeClr val="lt1"/>
                </a:solidFill>
                <a:latin typeface="Average"/>
                <a:ea typeface="Average"/>
                <a:cs typeface="Average"/>
                <a:sym typeface="Average"/>
              </a:rPr>
              <a:t> movies, the most popular genre, and that genre’s budget.</a:t>
            </a:r>
            <a:endParaRPr sz="900">
              <a:solidFill>
                <a:schemeClr val="lt1"/>
              </a:solidFill>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idx="4294967295" type="title"/>
          </p:nvPr>
        </p:nvSpPr>
        <p:spPr>
          <a:xfrm>
            <a:off x="311700" y="445025"/>
            <a:ext cx="8520600" cy="7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t>Limitations</a:t>
            </a:r>
            <a:endParaRPr sz="4300"/>
          </a:p>
        </p:txBody>
      </p:sp>
      <p:sp>
        <p:nvSpPr>
          <p:cNvPr id="167" name="Google Shape;167;p27"/>
          <p:cNvSpPr txBox="1"/>
          <p:nvPr>
            <p:ph idx="4294967295" type="body"/>
          </p:nvPr>
        </p:nvSpPr>
        <p:spPr>
          <a:xfrm>
            <a:off x="311700" y="1347500"/>
            <a:ext cx="8234400" cy="34926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The Dataset. Although a lot of data. Lot of it needed no be clean:</a:t>
            </a:r>
            <a:endParaRPr sz="2400"/>
          </a:p>
          <a:p>
            <a:pPr indent="-381000" lvl="1" marL="914400" rtl="0" algn="l">
              <a:spcBef>
                <a:spcPts val="0"/>
              </a:spcBef>
              <a:spcAft>
                <a:spcPts val="0"/>
              </a:spcAft>
              <a:buSzPts val="2400"/>
              <a:buChar char="-"/>
            </a:pPr>
            <a:r>
              <a:rPr lang="en" sz="2400"/>
              <a:t>For instance many null values/lack of numerical values, duplicates, and etc.</a:t>
            </a:r>
            <a:endParaRPr sz="2400"/>
          </a:p>
          <a:p>
            <a:pPr indent="-381000" lvl="0" marL="457200" rtl="0" algn="l">
              <a:spcBef>
                <a:spcPts val="0"/>
              </a:spcBef>
              <a:spcAft>
                <a:spcPts val="0"/>
              </a:spcAft>
              <a:buSzPts val="2400"/>
              <a:buChar char="-"/>
            </a:pPr>
            <a:r>
              <a:rPr lang="en" sz="2400"/>
              <a:t>Data Set only went to 2020.</a:t>
            </a:r>
            <a:endParaRPr sz="2400"/>
          </a:p>
          <a:p>
            <a:pPr indent="-381000" lvl="0" marL="457200" rtl="0" algn="l">
              <a:spcBef>
                <a:spcPts val="0"/>
              </a:spcBef>
              <a:spcAft>
                <a:spcPts val="0"/>
              </a:spcAft>
              <a:buSzPts val="2400"/>
              <a:buChar char="-"/>
            </a:pPr>
            <a:r>
              <a:rPr lang="en" sz="2400"/>
              <a:t>Revenue </a:t>
            </a:r>
            <a:r>
              <a:rPr lang="en" sz="2400"/>
              <a:t>Source</a:t>
            </a:r>
            <a:r>
              <a:rPr lang="en" sz="2400"/>
              <a:t>. Data only included revenue earned through the </a:t>
            </a:r>
            <a:r>
              <a:rPr lang="en" sz="2400"/>
              <a:t>theaters</a:t>
            </a:r>
            <a:r>
              <a:rPr lang="en" sz="2400"/>
              <a:t>/box office.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8"/>
          <p:cNvSpPr/>
          <p:nvPr/>
        </p:nvSpPr>
        <p:spPr>
          <a:xfrm>
            <a:off x="0" y="0"/>
            <a:ext cx="9161100" cy="2784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8"/>
          <p:cNvSpPr txBox="1"/>
          <p:nvPr>
            <p:ph idx="4294967295" type="title"/>
          </p:nvPr>
        </p:nvSpPr>
        <p:spPr>
          <a:xfrm>
            <a:off x="311675" y="105175"/>
            <a:ext cx="85206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The Team (and our Favorite Films!)</a:t>
            </a:r>
            <a:endParaRPr>
              <a:solidFill>
                <a:schemeClr val="lt1"/>
              </a:solidFill>
            </a:endParaRPr>
          </a:p>
        </p:txBody>
      </p:sp>
      <p:sp>
        <p:nvSpPr>
          <p:cNvPr id="174" name="Google Shape;174;p28"/>
          <p:cNvSpPr txBox="1"/>
          <p:nvPr>
            <p:ph idx="4294967295" type="body"/>
          </p:nvPr>
        </p:nvSpPr>
        <p:spPr>
          <a:xfrm>
            <a:off x="47325" y="2811600"/>
            <a:ext cx="1783500" cy="46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700">
                <a:solidFill>
                  <a:schemeClr val="dk1"/>
                </a:solidFill>
              </a:rPr>
              <a:t>Sara Simons</a:t>
            </a:r>
            <a:endParaRPr sz="1700">
              <a:solidFill>
                <a:schemeClr val="dk1"/>
              </a:solidFill>
            </a:endParaRPr>
          </a:p>
        </p:txBody>
      </p:sp>
      <p:cxnSp>
        <p:nvCxnSpPr>
          <p:cNvPr id="175" name="Google Shape;175;p28"/>
          <p:cNvCxnSpPr/>
          <p:nvPr/>
        </p:nvCxnSpPr>
        <p:spPr>
          <a:xfrm>
            <a:off x="387425" y="3262525"/>
            <a:ext cx="8369100" cy="24600"/>
          </a:xfrm>
          <a:prstGeom prst="straightConnector1">
            <a:avLst/>
          </a:prstGeom>
          <a:noFill/>
          <a:ln cap="flat" cmpd="sng" w="9525">
            <a:solidFill>
              <a:schemeClr val="dk2"/>
            </a:solidFill>
            <a:prstDash val="solid"/>
            <a:round/>
            <a:headEnd len="sm" w="sm" type="none"/>
            <a:tailEnd len="sm" w="sm" type="none"/>
          </a:ln>
        </p:spPr>
      </p:cxnSp>
      <p:sp>
        <p:nvSpPr>
          <p:cNvPr id="176" name="Google Shape;176;p28"/>
          <p:cNvSpPr txBox="1"/>
          <p:nvPr>
            <p:ph idx="4294967295" type="body"/>
          </p:nvPr>
        </p:nvSpPr>
        <p:spPr>
          <a:xfrm>
            <a:off x="47325" y="3360600"/>
            <a:ext cx="1783500" cy="14334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sz="1300"/>
              <a:t>Girl’s Trip</a:t>
            </a:r>
            <a:endParaRPr sz="1300"/>
          </a:p>
          <a:p>
            <a:pPr indent="0" lvl="0" marL="0" rtl="0" algn="ctr">
              <a:spcBef>
                <a:spcPts val="1600"/>
              </a:spcBef>
              <a:spcAft>
                <a:spcPts val="0"/>
              </a:spcAft>
              <a:buNone/>
            </a:pPr>
            <a:r>
              <a:rPr lang="en" sz="1300"/>
              <a:t>Turning Red</a:t>
            </a:r>
            <a:endParaRPr sz="1300"/>
          </a:p>
          <a:p>
            <a:pPr indent="0" lvl="0" marL="0" rtl="0" algn="ctr">
              <a:spcBef>
                <a:spcPts val="1600"/>
              </a:spcBef>
              <a:spcAft>
                <a:spcPts val="0"/>
              </a:spcAft>
              <a:buNone/>
            </a:pPr>
            <a:r>
              <a:rPr lang="en" sz="1300"/>
              <a:t>The Blind Side</a:t>
            </a:r>
            <a:endParaRPr sz="1300"/>
          </a:p>
          <a:p>
            <a:pPr indent="0" lvl="0" marL="0" rtl="0" algn="ctr">
              <a:spcBef>
                <a:spcPts val="1600"/>
              </a:spcBef>
              <a:spcAft>
                <a:spcPts val="1600"/>
              </a:spcAft>
              <a:buNone/>
            </a:pPr>
            <a:r>
              <a:t/>
            </a:r>
            <a:endParaRPr sz="1300"/>
          </a:p>
        </p:txBody>
      </p:sp>
      <p:sp>
        <p:nvSpPr>
          <p:cNvPr id="177" name="Google Shape;177;p28"/>
          <p:cNvSpPr txBox="1"/>
          <p:nvPr>
            <p:ph idx="4294967295" type="body"/>
          </p:nvPr>
        </p:nvSpPr>
        <p:spPr>
          <a:xfrm>
            <a:off x="1863775" y="2811600"/>
            <a:ext cx="1783500" cy="46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700">
                <a:solidFill>
                  <a:schemeClr val="dk1"/>
                </a:solidFill>
              </a:rPr>
              <a:t>Deiva Ganabathy</a:t>
            </a:r>
            <a:endParaRPr sz="1700">
              <a:solidFill>
                <a:schemeClr val="dk1"/>
              </a:solidFill>
            </a:endParaRPr>
          </a:p>
        </p:txBody>
      </p:sp>
      <p:sp>
        <p:nvSpPr>
          <p:cNvPr id="178" name="Google Shape;178;p28"/>
          <p:cNvSpPr txBox="1"/>
          <p:nvPr>
            <p:ph idx="4294967295" type="body"/>
          </p:nvPr>
        </p:nvSpPr>
        <p:spPr>
          <a:xfrm>
            <a:off x="1863775" y="3362050"/>
            <a:ext cx="1783500" cy="14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The Pursuit of Happyness</a:t>
            </a:r>
            <a:endParaRPr sz="1300"/>
          </a:p>
          <a:p>
            <a:pPr indent="0" lvl="0" marL="0" rtl="0" algn="ctr">
              <a:spcBef>
                <a:spcPts val="1600"/>
              </a:spcBef>
              <a:spcAft>
                <a:spcPts val="0"/>
              </a:spcAft>
              <a:buNone/>
            </a:pPr>
            <a:r>
              <a:rPr lang="en" sz="1300"/>
              <a:t>Titanic</a:t>
            </a:r>
            <a:endParaRPr sz="1300"/>
          </a:p>
          <a:p>
            <a:pPr indent="0" lvl="0" marL="0" rtl="0" algn="ctr">
              <a:spcBef>
                <a:spcPts val="1600"/>
              </a:spcBef>
              <a:spcAft>
                <a:spcPts val="1600"/>
              </a:spcAft>
              <a:buNone/>
            </a:pPr>
            <a:r>
              <a:rPr lang="en" sz="1300"/>
              <a:t>Dangal</a:t>
            </a:r>
            <a:endParaRPr sz="1300"/>
          </a:p>
        </p:txBody>
      </p:sp>
      <p:sp>
        <p:nvSpPr>
          <p:cNvPr id="179" name="Google Shape;179;p28"/>
          <p:cNvSpPr txBox="1"/>
          <p:nvPr>
            <p:ph idx="4294967295" type="body"/>
          </p:nvPr>
        </p:nvSpPr>
        <p:spPr>
          <a:xfrm>
            <a:off x="3680250" y="2811600"/>
            <a:ext cx="1783500" cy="46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700">
                <a:solidFill>
                  <a:schemeClr val="dk1"/>
                </a:solidFill>
              </a:rPr>
              <a:t>Tasha Peeples</a:t>
            </a:r>
            <a:endParaRPr sz="1700">
              <a:solidFill>
                <a:schemeClr val="dk1"/>
              </a:solidFill>
            </a:endParaRPr>
          </a:p>
        </p:txBody>
      </p:sp>
      <p:sp>
        <p:nvSpPr>
          <p:cNvPr id="180" name="Google Shape;180;p28"/>
          <p:cNvSpPr txBox="1"/>
          <p:nvPr>
            <p:ph idx="4294967295" type="body"/>
          </p:nvPr>
        </p:nvSpPr>
        <p:spPr>
          <a:xfrm>
            <a:off x="3680225" y="3362050"/>
            <a:ext cx="1783500" cy="14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The Ugly Truth</a:t>
            </a:r>
            <a:endParaRPr sz="1300"/>
          </a:p>
          <a:p>
            <a:pPr indent="0" lvl="0" marL="0" rtl="0" algn="ctr">
              <a:spcBef>
                <a:spcPts val="1600"/>
              </a:spcBef>
              <a:spcAft>
                <a:spcPts val="0"/>
              </a:spcAft>
              <a:buNone/>
            </a:pPr>
            <a:r>
              <a:rPr lang="en" sz="1300"/>
              <a:t>PS I Love You</a:t>
            </a:r>
            <a:endParaRPr sz="1300"/>
          </a:p>
          <a:p>
            <a:pPr indent="0" lvl="0" marL="0" rtl="0" algn="ctr">
              <a:spcBef>
                <a:spcPts val="1600"/>
              </a:spcBef>
              <a:spcAft>
                <a:spcPts val="1600"/>
              </a:spcAft>
              <a:buNone/>
            </a:pPr>
            <a:r>
              <a:rPr lang="en" sz="1300"/>
              <a:t>It’s Complicated</a:t>
            </a:r>
            <a:endParaRPr sz="1300"/>
          </a:p>
        </p:txBody>
      </p:sp>
      <p:sp>
        <p:nvSpPr>
          <p:cNvPr id="181" name="Google Shape;181;p28"/>
          <p:cNvSpPr txBox="1"/>
          <p:nvPr>
            <p:ph idx="4294967295" type="body"/>
          </p:nvPr>
        </p:nvSpPr>
        <p:spPr>
          <a:xfrm>
            <a:off x="5496725" y="2784025"/>
            <a:ext cx="1783500" cy="478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700">
                <a:solidFill>
                  <a:schemeClr val="dk1"/>
                </a:solidFill>
              </a:rPr>
              <a:t>Jonathan Yang</a:t>
            </a:r>
            <a:endParaRPr sz="1700">
              <a:solidFill>
                <a:schemeClr val="dk1"/>
              </a:solidFill>
            </a:endParaRPr>
          </a:p>
        </p:txBody>
      </p:sp>
      <p:sp>
        <p:nvSpPr>
          <p:cNvPr id="182" name="Google Shape;182;p28"/>
          <p:cNvSpPr txBox="1"/>
          <p:nvPr>
            <p:ph idx="4294967295" type="body"/>
          </p:nvPr>
        </p:nvSpPr>
        <p:spPr>
          <a:xfrm>
            <a:off x="5496675" y="3362050"/>
            <a:ext cx="1783500" cy="14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Crazy Rich Asians</a:t>
            </a:r>
            <a:endParaRPr sz="1300"/>
          </a:p>
          <a:p>
            <a:pPr indent="0" lvl="0" marL="0" rtl="0" algn="ctr">
              <a:spcBef>
                <a:spcPts val="1600"/>
              </a:spcBef>
              <a:spcAft>
                <a:spcPts val="0"/>
              </a:spcAft>
              <a:buNone/>
            </a:pPr>
            <a:r>
              <a:rPr lang="en" sz="1300"/>
              <a:t>About Time</a:t>
            </a:r>
            <a:endParaRPr sz="1300"/>
          </a:p>
          <a:p>
            <a:pPr indent="0" lvl="0" marL="0" rtl="0" algn="ctr">
              <a:spcBef>
                <a:spcPts val="1600"/>
              </a:spcBef>
              <a:spcAft>
                <a:spcPts val="0"/>
              </a:spcAft>
              <a:buNone/>
            </a:pPr>
            <a:r>
              <a:rPr lang="en" sz="1300"/>
              <a:t>T-Swift Eras Tour!</a:t>
            </a:r>
            <a:endParaRPr sz="1300"/>
          </a:p>
          <a:p>
            <a:pPr indent="0" lvl="0" marL="0" rtl="0" algn="l">
              <a:spcBef>
                <a:spcPts val="1600"/>
              </a:spcBef>
              <a:spcAft>
                <a:spcPts val="1600"/>
              </a:spcAft>
              <a:buNone/>
            </a:pPr>
            <a:r>
              <a:t/>
            </a:r>
            <a:endParaRPr sz="1300"/>
          </a:p>
        </p:txBody>
      </p:sp>
      <p:sp>
        <p:nvSpPr>
          <p:cNvPr id="183" name="Google Shape;183;p28"/>
          <p:cNvSpPr txBox="1"/>
          <p:nvPr/>
        </p:nvSpPr>
        <p:spPr>
          <a:xfrm>
            <a:off x="7313200" y="2811600"/>
            <a:ext cx="1783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Average"/>
                <a:ea typeface="Average"/>
                <a:cs typeface="Average"/>
                <a:sym typeface="Average"/>
              </a:rPr>
              <a:t>Sam DeWitt</a:t>
            </a:r>
            <a:endParaRPr sz="1800">
              <a:solidFill>
                <a:schemeClr val="dk1"/>
              </a:solidFill>
              <a:latin typeface="Average"/>
              <a:ea typeface="Average"/>
              <a:cs typeface="Average"/>
              <a:sym typeface="Average"/>
            </a:endParaRPr>
          </a:p>
        </p:txBody>
      </p:sp>
      <p:sp>
        <p:nvSpPr>
          <p:cNvPr id="184" name="Google Shape;184;p28"/>
          <p:cNvSpPr txBox="1"/>
          <p:nvPr>
            <p:ph idx="4294967295" type="body"/>
          </p:nvPr>
        </p:nvSpPr>
        <p:spPr>
          <a:xfrm>
            <a:off x="7313125" y="3362050"/>
            <a:ext cx="1783500" cy="1433400"/>
          </a:xfrm>
          <a:prstGeom prst="rect">
            <a:avLst/>
          </a:prstGeom>
        </p:spPr>
        <p:txBody>
          <a:bodyPr anchorCtr="0" anchor="t" bIns="91425" lIns="91425" spcFirstLastPara="1" rIns="91425" wrap="square" tIns="91425">
            <a:noAutofit/>
          </a:bodyPr>
          <a:lstStyle/>
          <a:p>
            <a:pPr indent="457200" lvl="0" marL="0" rtl="0" algn="l">
              <a:lnSpc>
                <a:spcPct val="100000"/>
              </a:lnSpc>
              <a:spcBef>
                <a:spcPts val="0"/>
              </a:spcBef>
              <a:spcAft>
                <a:spcPts val="0"/>
              </a:spcAft>
              <a:buNone/>
            </a:pPr>
            <a:r>
              <a:rPr lang="en" sz="1300"/>
              <a:t>Airplane!</a:t>
            </a:r>
            <a:endParaRPr sz="1300"/>
          </a:p>
          <a:p>
            <a:pPr indent="0" lvl="0" marL="0" rtl="0" algn="ctr">
              <a:spcBef>
                <a:spcPts val="1600"/>
              </a:spcBef>
              <a:spcAft>
                <a:spcPts val="0"/>
              </a:spcAft>
              <a:buNone/>
            </a:pPr>
            <a:r>
              <a:rPr lang="en" sz="1300"/>
              <a:t>In Bruges</a:t>
            </a:r>
            <a:endParaRPr sz="1300"/>
          </a:p>
          <a:p>
            <a:pPr indent="0" lvl="0" marL="0" rtl="0" algn="ctr">
              <a:spcBef>
                <a:spcPts val="1600"/>
              </a:spcBef>
              <a:spcAft>
                <a:spcPts val="1600"/>
              </a:spcAft>
              <a:buNone/>
            </a:pPr>
            <a:r>
              <a:rPr lang="en" sz="1300"/>
              <a:t>Jarhead</a:t>
            </a:r>
            <a:endParaRPr sz="1300"/>
          </a:p>
        </p:txBody>
      </p:sp>
      <p:pic>
        <p:nvPicPr>
          <p:cNvPr id="185" name="Google Shape;185;p28"/>
          <p:cNvPicPr preferRelativeResize="0"/>
          <p:nvPr/>
        </p:nvPicPr>
        <p:blipFill>
          <a:blip r:embed="rId3">
            <a:alphaModFix/>
          </a:blip>
          <a:stretch>
            <a:fillRect/>
          </a:stretch>
        </p:blipFill>
        <p:spPr>
          <a:xfrm>
            <a:off x="8036975" y="339061"/>
            <a:ext cx="858575" cy="1224314"/>
          </a:xfrm>
          <a:prstGeom prst="rect">
            <a:avLst/>
          </a:prstGeom>
          <a:noFill/>
          <a:ln>
            <a:noFill/>
          </a:ln>
        </p:spPr>
      </p:pic>
      <p:pic>
        <p:nvPicPr>
          <p:cNvPr id="186" name="Google Shape;186;p28"/>
          <p:cNvPicPr preferRelativeResize="0"/>
          <p:nvPr/>
        </p:nvPicPr>
        <p:blipFill>
          <a:blip r:embed="rId4">
            <a:alphaModFix/>
          </a:blip>
          <a:stretch>
            <a:fillRect/>
          </a:stretch>
        </p:blipFill>
        <p:spPr>
          <a:xfrm>
            <a:off x="7379550" y="1438437"/>
            <a:ext cx="858575" cy="1224325"/>
          </a:xfrm>
          <a:prstGeom prst="rect">
            <a:avLst/>
          </a:prstGeom>
          <a:noFill/>
          <a:ln>
            <a:noFill/>
          </a:ln>
        </p:spPr>
      </p:pic>
      <p:pic>
        <p:nvPicPr>
          <p:cNvPr id="187" name="Google Shape;187;p28"/>
          <p:cNvPicPr preferRelativeResize="0"/>
          <p:nvPr/>
        </p:nvPicPr>
        <p:blipFill>
          <a:blip r:embed="rId5">
            <a:alphaModFix/>
          </a:blip>
          <a:stretch>
            <a:fillRect/>
          </a:stretch>
        </p:blipFill>
        <p:spPr>
          <a:xfrm>
            <a:off x="8238130" y="1512032"/>
            <a:ext cx="858575" cy="1271968"/>
          </a:xfrm>
          <a:prstGeom prst="rect">
            <a:avLst/>
          </a:prstGeom>
          <a:noFill/>
          <a:ln>
            <a:noFill/>
          </a:ln>
        </p:spPr>
      </p:pic>
      <p:pic>
        <p:nvPicPr>
          <p:cNvPr id="188" name="Google Shape;188;p28"/>
          <p:cNvPicPr preferRelativeResize="0"/>
          <p:nvPr/>
        </p:nvPicPr>
        <p:blipFill>
          <a:blip r:embed="rId6">
            <a:alphaModFix/>
          </a:blip>
          <a:stretch>
            <a:fillRect/>
          </a:stretch>
        </p:blipFill>
        <p:spPr>
          <a:xfrm>
            <a:off x="3863850" y="1333900"/>
            <a:ext cx="1433400" cy="1433400"/>
          </a:xfrm>
          <a:prstGeom prst="rect">
            <a:avLst/>
          </a:prstGeom>
          <a:noFill/>
          <a:ln>
            <a:noFill/>
          </a:ln>
        </p:spPr>
      </p:pic>
      <p:pic>
        <p:nvPicPr>
          <p:cNvPr id="189" name="Google Shape;189;p28"/>
          <p:cNvPicPr preferRelativeResize="0"/>
          <p:nvPr/>
        </p:nvPicPr>
        <p:blipFill>
          <a:blip r:embed="rId7">
            <a:alphaModFix/>
          </a:blip>
          <a:stretch>
            <a:fillRect/>
          </a:stretch>
        </p:blipFill>
        <p:spPr>
          <a:xfrm>
            <a:off x="2374275" y="618400"/>
            <a:ext cx="895411" cy="1052226"/>
          </a:xfrm>
          <a:prstGeom prst="rect">
            <a:avLst/>
          </a:prstGeom>
          <a:noFill/>
          <a:ln>
            <a:noFill/>
          </a:ln>
        </p:spPr>
      </p:pic>
      <p:pic>
        <p:nvPicPr>
          <p:cNvPr id="190" name="Google Shape;190;p28"/>
          <p:cNvPicPr preferRelativeResize="0"/>
          <p:nvPr/>
        </p:nvPicPr>
        <p:blipFill>
          <a:blip r:embed="rId8">
            <a:alphaModFix/>
          </a:blip>
          <a:stretch>
            <a:fillRect/>
          </a:stretch>
        </p:blipFill>
        <p:spPr>
          <a:xfrm>
            <a:off x="2857300" y="1670625"/>
            <a:ext cx="701499" cy="1052227"/>
          </a:xfrm>
          <a:prstGeom prst="rect">
            <a:avLst/>
          </a:prstGeom>
          <a:noFill/>
          <a:ln>
            <a:noFill/>
          </a:ln>
        </p:spPr>
      </p:pic>
      <p:pic>
        <p:nvPicPr>
          <p:cNvPr id="191" name="Google Shape;191;p28"/>
          <p:cNvPicPr preferRelativeResize="0"/>
          <p:nvPr/>
        </p:nvPicPr>
        <p:blipFill>
          <a:blip r:embed="rId9">
            <a:alphaModFix/>
          </a:blip>
          <a:stretch>
            <a:fillRect/>
          </a:stretch>
        </p:blipFill>
        <p:spPr>
          <a:xfrm>
            <a:off x="2155800" y="1670625"/>
            <a:ext cx="701501" cy="1052225"/>
          </a:xfrm>
          <a:prstGeom prst="rect">
            <a:avLst/>
          </a:prstGeom>
          <a:noFill/>
          <a:ln>
            <a:noFill/>
          </a:ln>
        </p:spPr>
      </p:pic>
      <p:pic>
        <p:nvPicPr>
          <p:cNvPr id="192" name="Google Shape;192;p28"/>
          <p:cNvPicPr preferRelativeResize="0"/>
          <p:nvPr/>
        </p:nvPicPr>
        <p:blipFill rotWithShape="1">
          <a:blip r:embed="rId10">
            <a:alphaModFix/>
          </a:blip>
          <a:srcRect b="2579" l="5705" r="5705" t="2579"/>
          <a:stretch/>
        </p:blipFill>
        <p:spPr>
          <a:xfrm>
            <a:off x="536463" y="618400"/>
            <a:ext cx="805230" cy="1224325"/>
          </a:xfrm>
          <a:prstGeom prst="rect">
            <a:avLst/>
          </a:prstGeom>
          <a:noFill/>
          <a:ln>
            <a:noFill/>
          </a:ln>
        </p:spPr>
      </p:pic>
      <p:pic>
        <p:nvPicPr>
          <p:cNvPr id="193" name="Google Shape;193;p28"/>
          <p:cNvPicPr preferRelativeResize="0"/>
          <p:nvPr/>
        </p:nvPicPr>
        <p:blipFill>
          <a:blip r:embed="rId11">
            <a:alphaModFix/>
          </a:blip>
          <a:stretch>
            <a:fillRect/>
          </a:stretch>
        </p:blipFill>
        <p:spPr>
          <a:xfrm>
            <a:off x="246250" y="1559550"/>
            <a:ext cx="766925" cy="1073695"/>
          </a:xfrm>
          <a:prstGeom prst="rect">
            <a:avLst/>
          </a:prstGeom>
          <a:noFill/>
          <a:ln>
            <a:noFill/>
          </a:ln>
        </p:spPr>
      </p:pic>
      <p:pic>
        <p:nvPicPr>
          <p:cNvPr id="194" name="Google Shape;194;p28"/>
          <p:cNvPicPr preferRelativeResize="0"/>
          <p:nvPr/>
        </p:nvPicPr>
        <p:blipFill>
          <a:blip r:embed="rId12">
            <a:alphaModFix/>
          </a:blip>
          <a:stretch>
            <a:fillRect/>
          </a:stretch>
        </p:blipFill>
        <p:spPr>
          <a:xfrm>
            <a:off x="1013175" y="1532516"/>
            <a:ext cx="766925" cy="1134235"/>
          </a:xfrm>
          <a:prstGeom prst="rect">
            <a:avLst/>
          </a:prstGeom>
          <a:noFill/>
          <a:ln>
            <a:noFill/>
          </a:ln>
        </p:spPr>
      </p:pic>
      <p:pic>
        <p:nvPicPr>
          <p:cNvPr id="195" name="Google Shape;195;p28"/>
          <p:cNvPicPr preferRelativeResize="0"/>
          <p:nvPr/>
        </p:nvPicPr>
        <p:blipFill>
          <a:blip r:embed="rId13">
            <a:alphaModFix/>
          </a:blip>
          <a:stretch>
            <a:fillRect/>
          </a:stretch>
        </p:blipFill>
        <p:spPr>
          <a:xfrm>
            <a:off x="5670100" y="894963"/>
            <a:ext cx="1236748" cy="18327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Our dataset was obtained from Kaggle where we found a .csv file detailing films released from 1980 through 2020. Our goal was to explore movies across the decades and try to identify any trends in terms of what makes a movie “successful”. Our definition of success in this context comes down to the ratio between a film’s budget and its gross value; that being any film with a gross:budget ratio equal to or greater than 3:1 is considered a success for the purposes of this project.</a:t>
            </a:r>
            <a:endParaRPr>
              <a:solidFill>
                <a:schemeClr val="dk1"/>
              </a:solidFill>
            </a:endParaRPr>
          </a:p>
          <a:p>
            <a:pPr indent="0" lvl="0" marL="0" rtl="0" algn="l">
              <a:spcBef>
                <a:spcPts val="1600"/>
              </a:spcBef>
              <a:spcAft>
                <a:spcPts val="0"/>
              </a:spcAft>
              <a:buNone/>
            </a:pPr>
            <a:r>
              <a:rPr lang="en">
                <a:solidFill>
                  <a:schemeClr val="dk1"/>
                </a:solidFill>
              </a:rPr>
              <a:t>Throughout our work we utilized Pandas, Tableau, PySpark, Spark SQL, and Google Colab to perform our analysis.</a:t>
            </a:r>
            <a:endParaRPr>
              <a:solidFill>
                <a:schemeClr val="dk1"/>
              </a:solidFill>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200">
                <a:solidFill>
                  <a:srgbClr val="000000"/>
                </a:solidFill>
              </a:rPr>
              <a:t>Project objective: </a:t>
            </a:r>
            <a:endParaRPr b="1" sz="4200">
              <a:solidFill>
                <a:srgbClr val="000000"/>
              </a:solidFill>
            </a:endParaRPr>
          </a:p>
          <a:p>
            <a:pPr indent="0" lvl="0" marL="0" rtl="0" algn="l">
              <a:spcBef>
                <a:spcPts val="0"/>
              </a:spcBef>
              <a:spcAft>
                <a:spcPts val="0"/>
              </a:spcAft>
              <a:buNone/>
            </a:pPr>
            <a:r>
              <a:rPr lang="en" sz="4200">
                <a:solidFill>
                  <a:srgbClr val="000000"/>
                </a:solidFill>
              </a:rPr>
              <a:t>Attempt to build a model to predict future film success based off our dataset.</a:t>
            </a:r>
            <a:endParaRPr sz="42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ETL Performed</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Our data arrived in one .csv file, making importation simple. We transformed the data by adding a column for each row’s gross:budget ratio, off of which we created a boolean column titled “Success” which read the ratio figures and filled in a pass or fail for each film.</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Other ETL work includes reformatting the release date column so we could just pull the year of release for each movie, creating columns which display the average IMDB user ratings (1-10) for the director, main writer, and main star in each film, and dropping rows for films which did not reach the 1000 user rating threshold.</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Algorithms Utilized</a:t>
            </a:r>
            <a:endParaRPr/>
          </a:p>
        </p:txBody>
      </p:sp>
      <p:sp>
        <p:nvSpPr>
          <p:cNvPr id="83" name="Google Shape;83;p17"/>
          <p:cNvSpPr txBox="1"/>
          <p:nvPr>
            <p:ph idx="1" type="body"/>
          </p:nvPr>
        </p:nvSpPr>
        <p:spPr>
          <a:xfrm>
            <a:off x="311700" y="1152475"/>
            <a:ext cx="4450800" cy="37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Random Forest</a:t>
            </a:r>
            <a:endParaRPr b="1" sz="2100">
              <a:solidFill>
                <a:schemeClr val="dk1"/>
              </a:solidFill>
            </a:endParaRPr>
          </a:p>
          <a:p>
            <a:pPr indent="-330200" lvl="0" marL="457200" rtl="0" algn="l">
              <a:spcBef>
                <a:spcPts val="1600"/>
              </a:spcBef>
              <a:spcAft>
                <a:spcPts val="0"/>
              </a:spcAft>
              <a:buClr>
                <a:schemeClr val="lt2"/>
              </a:buClr>
              <a:buSzPts val="1600"/>
              <a:buChar char="●"/>
            </a:pPr>
            <a:r>
              <a:rPr lang="en" sz="1600">
                <a:solidFill>
                  <a:schemeClr val="lt2"/>
                </a:solidFill>
              </a:rPr>
              <a:t>Based on the confusion matrix the high number of True Positives and True Negatives indicates that the model is performing well in identifying both successful and unsuccessful movies accurately. </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The model demonstrates strong predictive capabilities, but further optimization may be necessary to improve recall for successful movies and achieve even higher accuracy.</a:t>
            </a:r>
            <a:endParaRPr sz="1600">
              <a:solidFill>
                <a:schemeClr val="lt2"/>
              </a:solidFill>
            </a:endParaRPr>
          </a:p>
        </p:txBody>
      </p:sp>
      <p:pic>
        <p:nvPicPr>
          <p:cNvPr id="84" name="Google Shape;84;p17"/>
          <p:cNvPicPr preferRelativeResize="0"/>
          <p:nvPr/>
        </p:nvPicPr>
        <p:blipFill>
          <a:blip r:embed="rId3">
            <a:alphaModFix/>
          </a:blip>
          <a:stretch>
            <a:fillRect/>
          </a:stretch>
        </p:blipFill>
        <p:spPr>
          <a:xfrm>
            <a:off x="4863275" y="1609438"/>
            <a:ext cx="4115025" cy="2865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Algorithms Utilized</a:t>
            </a:r>
            <a:endParaRPr/>
          </a:p>
        </p:txBody>
      </p:sp>
      <p:sp>
        <p:nvSpPr>
          <p:cNvPr id="90" name="Google Shape;90;p18"/>
          <p:cNvSpPr txBox="1"/>
          <p:nvPr>
            <p:ph idx="1" type="body"/>
          </p:nvPr>
        </p:nvSpPr>
        <p:spPr>
          <a:xfrm>
            <a:off x="311700" y="1152475"/>
            <a:ext cx="3999900" cy="253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Neural Network</a:t>
            </a:r>
            <a:endParaRPr b="1" sz="2100">
              <a:solidFill>
                <a:schemeClr val="dk1"/>
              </a:solidFill>
            </a:endParaRPr>
          </a:p>
          <a:p>
            <a:pPr indent="-330200" lvl="0" marL="457200" rtl="0" algn="l">
              <a:spcBef>
                <a:spcPts val="1600"/>
              </a:spcBef>
              <a:spcAft>
                <a:spcPts val="0"/>
              </a:spcAft>
              <a:buClr>
                <a:schemeClr val="lt2"/>
              </a:buClr>
              <a:buSzPts val="1600"/>
              <a:buChar char="●"/>
            </a:pPr>
            <a:r>
              <a:t/>
            </a:r>
            <a:endParaRPr sz="1600">
              <a:solidFill>
                <a:schemeClr val="lt2"/>
              </a:solidFill>
            </a:endParaRPr>
          </a:p>
        </p:txBody>
      </p:sp>
      <p:pic>
        <p:nvPicPr>
          <p:cNvPr id="91" name="Google Shape;91;p18"/>
          <p:cNvPicPr preferRelativeResize="0"/>
          <p:nvPr/>
        </p:nvPicPr>
        <p:blipFill>
          <a:blip r:embed="rId3">
            <a:alphaModFix/>
          </a:blip>
          <a:stretch>
            <a:fillRect/>
          </a:stretch>
        </p:blipFill>
        <p:spPr>
          <a:xfrm>
            <a:off x="209550" y="1757374"/>
            <a:ext cx="8724900" cy="1520650"/>
          </a:xfrm>
          <a:prstGeom prst="rect">
            <a:avLst/>
          </a:prstGeom>
          <a:noFill/>
          <a:ln>
            <a:noFill/>
          </a:ln>
        </p:spPr>
      </p:pic>
      <p:sp>
        <p:nvSpPr>
          <p:cNvPr id="92" name="Google Shape;92;p18"/>
          <p:cNvSpPr txBox="1"/>
          <p:nvPr/>
        </p:nvSpPr>
        <p:spPr>
          <a:xfrm>
            <a:off x="637950" y="34954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2"/>
              </a:solidFill>
            </a:endParaRPr>
          </a:p>
        </p:txBody>
      </p:sp>
      <p:sp>
        <p:nvSpPr>
          <p:cNvPr id="93" name="Google Shape;93;p18"/>
          <p:cNvSpPr txBox="1"/>
          <p:nvPr/>
        </p:nvSpPr>
        <p:spPr>
          <a:xfrm>
            <a:off x="311700" y="3432050"/>
            <a:ext cx="8373000" cy="152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Average"/>
                <a:ea typeface="Average"/>
                <a:cs typeface="Average"/>
                <a:sym typeface="Average"/>
              </a:rPr>
              <a:t>The accuracy score of  0.8980 implies that the model correctly classified around 89.80% of the movies in the test dataset. It indicates that the model is quite effective in distinguishing between successful and unsuccessful movies based on their features. The loss value of approximately 0.2830 reflects the average discrepancy between the model's predicted outcomes and the actual outcomes in the test dataset.</a:t>
            </a:r>
            <a:endParaRPr sz="1600">
              <a:solidFill>
                <a:schemeClr val="lt2"/>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Algorithms Utilized</a:t>
            </a:r>
            <a:endParaRPr/>
          </a:p>
        </p:txBody>
      </p:sp>
      <p:sp>
        <p:nvSpPr>
          <p:cNvPr id="99" name="Google Shape;99;p19"/>
          <p:cNvSpPr txBox="1"/>
          <p:nvPr>
            <p:ph idx="1" type="body"/>
          </p:nvPr>
        </p:nvSpPr>
        <p:spPr>
          <a:xfrm>
            <a:off x="311700" y="1152475"/>
            <a:ext cx="3999900" cy="3599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100">
                <a:solidFill>
                  <a:schemeClr val="dk1"/>
                </a:solidFill>
              </a:rPr>
              <a:t>K Nearest Neighbors</a:t>
            </a:r>
            <a:endParaRPr b="1" sz="2100">
              <a:solidFill>
                <a:schemeClr val="dk1"/>
              </a:solidFill>
            </a:endParaRPr>
          </a:p>
          <a:p>
            <a:pPr indent="0" lvl="0" marL="0" rtl="0" algn="l">
              <a:lnSpc>
                <a:spcPct val="100000"/>
              </a:lnSpc>
              <a:spcBef>
                <a:spcPts val="0"/>
              </a:spcBef>
              <a:spcAft>
                <a:spcPts val="0"/>
              </a:spcAft>
              <a:buNone/>
            </a:pPr>
            <a:r>
              <a:t/>
            </a:r>
            <a:endParaRPr b="1" sz="2100">
              <a:solidFill>
                <a:schemeClr val="dk1"/>
              </a:solidFill>
            </a:endParaRPr>
          </a:p>
          <a:p>
            <a:pPr indent="-330200" lvl="0" marL="457200" rtl="0" algn="l">
              <a:spcBef>
                <a:spcPts val="0"/>
              </a:spcBef>
              <a:spcAft>
                <a:spcPts val="0"/>
              </a:spcAft>
              <a:buClr>
                <a:schemeClr val="lt2"/>
              </a:buClr>
              <a:buSzPts val="1600"/>
              <a:buChar char="●"/>
            </a:pPr>
            <a:r>
              <a:rPr lang="en" sz="1600">
                <a:solidFill>
                  <a:schemeClr val="lt2"/>
                </a:solidFill>
              </a:rPr>
              <a:t>Upon review, the KNN model did not work particularly well for our dataset. While increasing the K value during testing brings the True Negative prediction score to near perfection, the True Positive outcome is almost always missed.</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Essentially, the more nearest neighbors (K-value) we added, the more this model was predicting that every film would be unsuccessful.</a:t>
            </a:r>
            <a:endParaRPr sz="1600">
              <a:solidFill>
                <a:schemeClr val="lt2"/>
              </a:solidFill>
            </a:endParaRPr>
          </a:p>
        </p:txBody>
      </p:sp>
      <p:pic>
        <p:nvPicPr>
          <p:cNvPr id="100" name="Google Shape;100;p19"/>
          <p:cNvPicPr preferRelativeResize="0"/>
          <p:nvPr/>
        </p:nvPicPr>
        <p:blipFill>
          <a:blip r:embed="rId3">
            <a:alphaModFix/>
          </a:blip>
          <a:stretch>
            <a:fillRect/>
          </a:stretch>
        </p:blipFill>
        <p:spPr>
          <a:xfrm>
            <a:off x="5049433" y="2234550"/>
            <a:ext cx="3262175" cy="1089450"/>
          </a:xfrm>
          <a:prstGeom prst="rect">
            <a:avLst/>
          </a:prstGeom>
          <a:noFill/>
          <a:ln>
            <a:noFill/>
          </a:ln>
        </p:spPr>
      </p:pic>
      <p:sp>
        <p:nvSpPr>
          <p:cNvPr id="101" name="Google Shape;101;p19"/>
          <p:cNvSpPr txBox="1"/>
          <p:nvPr/>
        </p:nvSpPr>
        <p:spPr>
          <a:xfrm>
            <a:off x="4874363" y="1772838"/>
            <a:ext cx="3612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K = 3</a:t>
            </a:r>
            <a:endParaRPr sz="1800">
              <a:solidFill>
                <a:schemeClr val="dk1"/>
              </a:solidFill>
              <a:latin typeface="Average"/>
              <a:ea typeface="Average"/>
              <a:cs typeface="Average"/>
              <a:sym typeface="Average"/>
            </a:endParaRPr>
          </a:p>
        </p:txBody>
      </p:sp>
      <p:sp>
        <p:nvSpPr>
          <p:cNvPr id="102" name="Google Shape;102;p19"/>
          <p:cNvSpPr txBox="1"/>
          <p:nvPr/>
        </p:nvSpPr>
        <p:spPr>
          <a:xfrm>
            <a:off x="4874375" y="3372125"/>
            <a:ext cx="3612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K = 4</a:t>
            </a:r>
            <a:endParaRPr sz="1800">
              <a:solidFill>
                <a:schemeClr val="dk1"/>
              </a:solidFill>
              <a:latin typeface="Average"/>
              <a:ea typeface="Average"/>
              <a:cs typeface="Average"/>
              <a:sym typeface="Average"/>
            </a:endParaRPr>
          </a:p>
        </p:txBody>
      </p:sp>
      <p:pic>
        <p:nvPicPr>
          <p:cNvPr id="103" name="Google Shape;103;p19"/>
          <p:cNvPicPr preferRelativeResize="0"/>
          <p:nvPr/>
        </p:nvPicPr>
        <p:blipFill>
          <a:blip r:embed="rId4">
            <a:alphaModFix/>
          </a:blip>
          <a:stretch>
            <a:fillRect/>
          </a:stretch>
        </p:blipFill>
        <p:spPr>
          <a:xfrm>
            <a:off x="4966237" y="3833825"/>
            <a:ext cx="3428577" cy="1089450"/>
          </a:xfrm>
          <a:prstGeom prst="rect">
            <a:avLst/>
          </a:prstGeom>
          <a:noFill/>
          <a:ln>
            <a:noFill/>
          </a:ln>
        </p:spPr>
      </p:pic>
      <p:pic>
        <p:nvPicPr>
          <p:cNvPr id="104" name="Google Shape;104;p19"/>
          <p:cNvPicPr preferRelativeResize="0"/>
          <p:nvPr/>
        </p:nvPicPr>
        <p:blipFill>
          <a:blip r:embed="rId5">
            <a:alphaModFix/>
          </a:blip>
          <a:stretch>
            <a:fillRect/>
          </a:stretch>
        </p:blipFill>
        <p:spPr>
          <a:xfrm>
            <a:off x="4787857" y="248350"/>
            <a:ext cx="3785343" cy="1476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idx="4294967295" type="title"/>
          </p:nvPr>
        </p:nvSpPr>
        <p:spPr>
          <a:xfrm>
            <a:off x="311700" y="3158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Analysis and Visualization</a:t>
            </a:r>
            <a:endParaRPr/>
          </a:p>
        </p:txBody>
      </p:sp>
      <p:sp>
        <p:nvSpPr>
          <p:cNvPr id="110" name="Google Shape;110;p20"/>
          <p:cNvSpPr txBox="1"/>
          <p:nvPr>
            <p:ph idx="4294967295" type="body"/>
          </p:nvPr>
        </p:nvSpPr>
        <p:spPr>
          <a:xfrm>
            <a:off x="311700" y="1152475"/>
            <a:ext cx="8234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600"/>
          </a:p>
        </p:txBody>
      </p:sp>
      <p:sp>
        <p:nvSpPr>
          <p:cNvPr id="111" name="Google Shape;111;p20"/>
          <p:cNvSpPr txBox="1"/>
          <p:nvPr>
            <p:ph idx="4294967295" type="body"/>
          </p:nvPr>
        </p:nvSpPr>
        <p:spPr>
          <a:xfrm>
            <a:off x="5689050" y="3814038"/>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lt1"/>
                </a:solidFill>
              </a:rPr>
              <a:t>15</a:t>
            </a:r>
            <a:endParaRPr sz="1400">
              <a:solidFill>
                <a:schemeClr val="lt1"/>
              </a:solidFill>
            </a:endParaRPr>
          </a:p>
        </p:txBody>
      </p:sp>
      <p:sp>
        <p:nvSpPr>
          <p:cNvPr id="112" name="Google Shape;112;p20"/>
          <p:cNvSpPr txBox="1"/>
          <p:nvPr>
            <p:ph idx="4294967295" type="body"/>
          </p:nvPr>
        </p:nvSpPr>
        <p:spPr>
          <a:xfrm>
            <a:off x="7374913" y="293580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lt1"/>
                </a:solidFill>
              </a:rPr>
              <a:t>35</a:t>
            </a:r>
            <a:endParaRPr sz="1400">
              <a:solidFill>
                <a:schemeClr val="lt1"/>
              </a:solidFill>
            </a:endParaRPr>
          </a:p>
        </p:txBody>
      </p:sp>
      <p:sp>
        <p:nvSpPr>
          <p:cNvPr id="113" name="Google Shape;113;p20"/>
          <p:cNvSpPr txBox="1"/>
          <p:nvPr>
            <p:ph idx="4294967295" type="body"/>
          </p:nvPr>
        </p:nvSpPr>
        <p:spPr>
          <a:xfrm>
            <a:off x="8226525" y="338300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lt1"/>
                </a:solidFill>
              </a:rPr>
              <a:t>22</a:t>
            </a:r>
            <a:endParaRPr sz="1400">
              <a:solidFill>
                <a:schemeClr val="lt1"/>
              </a:solidFill>
            </a:endParaRPr>
          </a:p>
        </p:txBody>
      </p:sp>
      <p:pic>
        <p:nvPicPr>
          <p:cNvPr id="114" name="Google Shape;114;p20"/>
          <p:cNvPicPr preferRelativeResize="0"/>
          <p:nvPr/>
        </p:nvPicPr>
        <p:blipFill>
          <a:blip r:embed="rId3">
            <a:alphaModFix/>
          </a:blip>
          <a:stretch>
            <a:fillRect/>
          </a:stretch>
        </p:blipFill>
        <p:spPr>
          <a:xfrm>
            <a:off x="506675" y="1017725"/>
            <a:ext cx="4615676" cy="3956450"/>
          </a:xfrm>
          <a:prstGeom prst="rect">
            <a:avLst/>
          </a:prstGeom>
          <a:noFill/>
          <a:ln>
            <a:noFill/>
          </a:ln>
        </p:spPr>
      </p:pic>
      <p:pic>
        <p:nvPicPr>
          <p:cNvPr id="115" name="Google Shape;115;p20"/>
          <p:cNvPicPr preferRelativeResize="0"/>
          <p:nvPr/>
        </p:nvPicPr>
        <p:blipFill>
          <a:blip r:embed="rId4">
            <a:alphaModFix/>
          </a:blip>
          <a:stretch>
            <a:fillRect/>
          </a:stretch>
        </p:blipFill>
        <p:spPr>
          <a:xfrm>
            <a:off x="4312075" y="1017725"/>
            <a:ext cx="4415425" cy="39564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idx="4294967295" type="title"/>
          </p:nvPr>
        </p:nvSpPr>
        <p:spPr>
          <a:xfrm>
            <a:off x="311700" y="3158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Trend Analysis and Visualization</a:t>
            </a:r>
            <a:endParaRPr/>
          </a:p>
        </p:txBody>
      </p:sp>
      <p:pic>
        <p:nvPicPr>
          <p:cNvPr id="121" name="Google Shape;121;p21"/>
          <p:cNvPicPr preferRelativeResize="0"/>
          <p:nvPr/>
        </p:nvPicPr>
        <p:blipFill rotWithShape="1">
          <a:blip r:embed="rId3">
            <a:alphaModFix/>
          </a:blip>
          <a:srcRect b="5544" l="23114" r="24209" t="6162"/>
          <a:stretch/>
        </p:blipFill>
        <p:spPr>
          <a:xfrm>
            <a:off x="425100" y="944150"/>
            <a:ext cx="4027901" cy="3898724"/>
          </a:xfrm>
          <a:prstGeom prst="rect">
            <a:avLst/>
          </a:prstGeom>
          <a:noFill/>
          <a:ln>
            <a:noFill/>
          </a:ln>
        </p:spPr>
      </p:pic>
      <p:pic>
        <p:nvPicPr>
          <p:cNvPr id="122" name="Google Shape;122;p21"/>
          <p:cNvPicPr preferRelativeResize="0"/>
          <p:nvPr/>
        </p:nvPicPr>
        <p:blipFill rotWithShape="1">
          <a:blip r:embed="rId4">
            <a:alphaModFix/>
          </a:blip>
          <a:srcRect b="2543" l="-36989" r="-19946" t="4640"/>
          <a:stretch/>
        </p:blipFill>
        <p:spPr>
          <a:xfrm>
            <a:off x="3313925" y="944150"/>
            <a:ext cx="6317798" cy="38987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